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0" r:id="rId4"/>
    <p:sldId id="259" r:id="rId5"/>
    <p:sldId id="258" r:id="rId6"/>
    <p:sldId id="261" r:id="rId7"/>
    <p:sldId id="264" r:id="rId8"/>
    <p:sldId id="263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CCFF"/>
    <a:srgbClr val="00CC00"/>
    <a:srgbClr val="FF0066"/>
    <a:srgbClr val="FF00FF"/>
    <a:srgbClr val="FF3399"/>
    <a:srgbClr val="0FEB2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754A7-579A-451F-B041-2224976CB6CB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49C31C-47C4-42A0-80ED-DA3EA4CFDB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9C31C-47C4-42A0-80ED-DA3EA4CFDB1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F6767-BEE9-4520-96F3-26363A3C5581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922EF-6941-4B73-9A41-7B23CC5E5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F6767-BEE9-4520-96F3-26363A3C5581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922EF-6941-4B73-9A41-7B23CC5E5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F6767-BEE9-4520-96F3-26363A3C5581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922EF-6941-4B73-9A41-7B23CC5E5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F6767-BEE9-4520-96F3-26363A3C5581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922EF-6941-4B73-9A41-7B23CC5E5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F6767-BEE9-4520-96F3-26363A3C5581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922EF-6941-4B73-9A41-7B23CC5E5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F6767-BEE9-4520-96F3-26363A3C5581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922EF-6941-4B73-9A41-7B23CC5E5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F6767-BEE9-4520-96F3-26363A3C5581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922EF-6941-4B73-9A41-7B23CC5E5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F6767-BEE9-4520-96F3-26363A3C5581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922EF-6941-4B73-9A41-7B23CC5E5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F6767-BEE9-4520-96F3-26363A3C5581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922EF-6941-4B73-9A41-7B23CC5E5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F6767-BEE9-4520-96F3-26363A3C5581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922EF-6941-4B73-9A41-7B23CC5E5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F6767-BEE9-4520-96F3-26363A3C5581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922EF-6941-4B73-9A41-7B23CC5E5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FF"/>
            </a:gs>
            <a:gs pos="30000">
              <a:srgbClr val="FF0066"/>
            </a:gs>
            <a:gs pos="64999">
              <a:srgbClr val="00CC00"/>
            </a:gs>
            <a:gs pos="89999">
              <a:srgbClr val="00B0F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F6767-BEE9-4520-96F3-26363A3C5581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922EF-6941-4B73-9A41-7B23CC5E52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node2\student$\2015\MoellerBil$\Freshmen%20Year\Literature%202nd%20Semester\Huck%20Finn\Themes%20for%20huck%20finn.wma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node2\student$\2015\MoellerBil$\Freshmen%20Year\Literature%202nd%20Semester\Huck%20Finn\Examples%20of%20Intellectual.wma" TargetMode="External"/><Relationship Id="rId1" Type="http://schemas.openxmlformats.org/officeDocument/2006/relationships/audio" Target="file:///\\node2\student$\2015\MoellerBil$\Freshmen%20Year\Literature%202nd%20Semester\Huck%20Finn\Intellectual%20Thmees.wma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node2\student$\2015\MoellerBil$\Freshmen%20Year\Literature%202nd%20Semester\Huck%20Finn\Examples%20of%20common%20sense.wma" TargetMode="External"/><Relationship Id="rId1" Type="http://schemas.openxmlformats.org/officeDocument/2006/relationships/audio" Target="file:///\\node2\student$\2015\MoellerBil$\Freshmen%20Year\Literature%202nd%20Semester\Huck%20Finn\Commone%20Sense.wma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png"/><Relationship Id="rId2" Type="http://schemas.openxmlformats.org/officeDocument/2006/relationships/audio" Target="file:///\\node2\student$\2015\MoellerBil$\Freshmen%20Year\Literature%202nd%20Semester\Huck%20Finn\Examples%20of%20what%20doesn't%20kill%20you.wma" TargetMode="External"/><Relationship Id="rId1" Type="http://schemas.openxmlformats.org/officeDocument/2006/relationships/audio" Target="file:///\\node2\student$\2015\MoellerBil$\Freshmen%20Year\Literature%202nd%20Semester\Huck%20Finn\What%20doesn't%20kill%20you,%20makes%20you%20stronger.wma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wmf"/><Relationship Id="rId2" Type="http://schemas.openxmlformats.org/officeDocument/2006/relationships/audio" Target="file:///\\node2\student$\2015\MoellerBil$\Freshmen%20Year\Literature%202nd%20Semester\Huck%20Finn\Examples%20of%20cant%20trust%20what%20you%20read.wma" TargetMode="External"/><Relationship Id="rId1" Type="http://schemas.openxmlformats.org/officeDocument/2006/relationships/audio" Target="file:///\\node2\student$\2015\MoellerBil$\Freshmen%20Year\Literature%202nd%20Semester\Huck%20Finn\you%20cant%20trust%20what%20you%20read.wma" TargetMode="External"/><Relationship Id="rId6" Type="http://schemas.openxmlformats.org/officeDocument/2006/relationships/image" Target="../media/image12.wmf"/><Relationship Id="rId5" Type="http://schemas.openxmlformats.org/officeDocument/2006/relationships/image" Target="../media/image11.jpe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4.wav"/><Relationship Id="rId1" Type="http://schemas.openxmlformats.org/officeDocument/2006/relationships/audio" Target="../media/audio3.wav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6.wav"/><Relationship Id="rId1" Type="http://schemas.openxmlformats.org/officeDocument/2006/relationships/audio" Target="../media/audio5.wav"/><Relationship Id="rId6" Type="http://schemas.openxmlformats.org/officeDocument/2006/relationships/image" Target="../media/image15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8.wav"/><Relationship Id="rId1" Type="http://schemas.openxmlformats.org/officeDocument/2006/relationships/audio" Target="../media/audio7.wav"/><Relationship Id="rId5" Type="http://schemas.openxmlformats.org/officeDocument/2006/relationships/image" Target="../media/image15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Minya Nouvelle" pitchFamily="2" charset="0"/>
              </a:rPr>
              <a:t>Themes for Huckleberry Finn	</a:t>
            </a:r>
            <a:endParaRPr lang="en-US" dirty="0">
              <a:latin typeface="Minya Nouvelle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Minya Nouvelle" pitchFamily="2" charset="0"/>
              </a:rPr>
              <a:t>By: Cierra and Billie</a:t>
            </a:r>
            <a:endParaRPr lang="en-US" dirty="0">
              <a:solidFill>
                <a:schemeClr val="tx1"/>
              </a:solidFill>
              <a:latin typeface="Minya Nouvelle" pitchFamily="2" charset="0"/>
            </a:endParaRPr>
          </a:p>
        </p:txBody>
      </p:sp>
      <p:pic>
        <p:nvPicPr>
          <p:cNvPr id="5" name="Themes for huck finn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2400" y="640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inya Nouvelle" pitchFamily="2" charset="0"/>
              </a:rPr>
              <a:t>Sources</a:t>
            </a:r>
            <a:endParaRPr lang="en-US" dirty="0">
              <a:latin typeface="Minya Nouvell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700" dirty="0" smtClean="0"/>
              <a:t>"Andrea James - </a:t>
            </a:r>
            <a:r>
              <a:rPr lang="en-US" sz="1700" dirty="0" err="1" smtClean="0"/>
              <a:t>Boing</a:t>
            </a:r>
            <a:r>
              <a:rPr lang="en-US" sz="1700" dirty="0" smtClean="0"/>
              <a:t> </a:t>
            </a:r>
            <a:r>
              <a:rPr lang="en-US" sz="1700" dirty="0" err="1" smtClean="0"/>
              <a:t>Boing</a:t>
            </a:r>
            <a:r>
              <a:rPr lang="en-US" sz="1700" dirty="0" smtClean="0"/>
              <a:t>." </a:t>
            </a:r>
            <a:r>
              <a:rPr lang="en-US" sz="1700" i="1" dirty="0" err="1" smtClean="0"/>
              <a:t>Boing</a:t>
            </a:r>
            <a:r>
              <a:rPr lang="en-US" sz="1700" i="1" dirty="0" smtClean="0"/>
              <a:t> </a:t>
            </a:r>
            <a:r>
              <a:rPr lang="en-US" sz="1700" i="1" dirty="0" err="1" smtClean="0"/>
              <a:t>Boing</a:t>
            </a:r>
            <a:r>
              <a:rPr lang="en-US" sz="1700" dirty="0" smtClean="0"/>
              <a:t>. N.P., N.D. Web. 19 Jan. 2012. &lt;http://www.boingboing.net/author/andr</a:t>
            </a:r>
          </a:p>
          <a:p>
            <a:r>
              <a:rPr lang="en-US" sz="1700" dirty="0" smtClean="0"/>
              <a:t>"byGosh.com - Huckleberry Finn." byGosh.com - Free Illustrated Kid's Stories, Short Stories, Poems, Novels. . N.P., N.D. Web. 18 Jan. 2012. &lt;http://bygosh.com/huckfinn/hf02.htm</a:t>
            </a:r>
          </a:p>
          <a:p>
            <a:r>
              <a:rPr lang="en-US" sz="1700" dirty="0" smtClean="0"/>
              <a:t>" Free Huckleberry Finn Essays: His Role Model Adventures Huckleberry Huck Finn Essays." </a:t>
            </a:r>
            <a:r>
              <a:rPr lang="en-US" sz="1700" i="1" dirty="0" smtClean="0"/>
              <a:t>Free Essays, Term Papers, Research Paper, and Book Report</a:t>
            </a:r>
            <a:r>
              <a:rPr lang="en-US" sz="1700" dirty="0" smtClean="0"/>
              <a:t>. 123HelpMe.com, </a:t>
            </a:r>
            <a:r>
              <a:rPr lang="en-US" sz="1700" dirty="0" err="1" smtClean="0"/>
              <a:t>n.d</a:t>
            </a:r>
            <a:r>
              <a:rPr lang="en-US" sz="1700" dirty="0" smtClean="0"/>
              <a:t>. Web. 19 Jan. 2012. &lt;http://www.123helpme.com/assets/2779</a:t>
            </a:r>
          </a:p>
          <a:p>
            <a:r>
              <a:rPr lang="en-US" sz="1600" dirty="0" smtClean="0"/>
              <a:t>"Literature Study Guides - </a:t>
            </a:r>
            <a:r>
              <a:rPr lang="en-US" sz="1600" dirty="0" err="1" smtClean="0"/>
              <a:t>SparkNotes</a:t>
            </a:r>
            <a:r>
              <a:rPr lang="en-US" sz="1600" dirty="0" smtClean="0"/>
              <a:t>." </a:t>
            </a:r>
            <a:r>
              <a:rPr lang="en-US" sz="1600" i="1" dirty="0" err="1" smtClean="0"/>
              <a:t>SparkNotes</a:t>
            </a:r>
            <a:r>
              <a:rPr lang="en-US" sz="1600" i="1" dirty="0" smtClean="0"/>
              <a:t>: Today's Most Popular Study Guides</a:t>
            </a:r>
            <a:r>
              <a:rPr lang="en-US" sz="1600" dirty="0" smtClean="0"/>
              <a:t>. </a:t>
            </a:r>
            <a:r>
              <a:rPr lang="en-US" sz="1600" dirty="0" err="1" smtClean="0"/>
              <a:t>SparkNotes</a:t>
            </a:r>
            <a:r>
              <a:rPr lang="en-US" sz="1600" dirty="0" smtClean="0"/>
              <a:t>, N.D. Web. 19 Jan. 2012. &lt;http://www.sparknotes.com/lit/tomsawyer</a:t>
            </a:r>
            <a:endParaRPr lang="en-US" sz="1700" dirty="0" smtClean="0"/>
          </a:p>
          <a:p>
            <a:r>
              <a:rPr lang="en-US" sz="1700" dirty="0" smtClean="0"/>
              <a:t>Paine, Preston. "Huckleberry Finn--Essay, Plot Summary, Character List." </a:t>
            </a:r>
            <a:r>
              <a:rPr lang="en-US" sz="1700" i="1" dirty="0" smtClean="0"/>
              <a:t>Idiotica.com</a:t>
            </a:r>
            <a:r>
              <a:rPr lang="en-US" sz="1700" dirty="0" smtClean="0"/>
              <a:t>. N.P., N.D. Web. 19 Jan. 2012. &lt;http://www.idiotica.com/cranium/encyclopedia/content</a:t>
            </a:r>
          </a:p>
          <a:p>
            <a:r>
              <a:rPr lang="en-US" sz="1700" dirty="0" smtClean="0"/>
              <a:t>Slavery, Exposing the Hypocrisy of, and Demonstrates how Racism Distorts. "</a:t>
            </a:r>
            <a:r>
              <a:rPr lang="en-US" sz="1700" dirty="0" err="1" smtClean="0"/>
              <a:t>SparkNotes</a:t>
            </a:r>
            <a:r>
              <a:rPr lang="en-US" sz="1700" dirty="0" smtClean="0"/>
              <a:t>: The Adventures of Huckleberry Finn: Themes, Motifs &amp; Symbols." </a:t>
            </a:r>
            <a:r>
              <a:rPr lang="en-US" sz="1700" dirty="0" err="1" smtClean="0"/>
              <a:t>SparkNotes</a:t>
            </a:r>
            <a:r>
              <a:rPr lang="en-US" sz="1700" dirty="0" smtClean="0"/>
              <a:t>: Today's Most Popular Study Guides. Spark Notes, 1 Jan. 2012. Web. 18 Jan. 2012. &lt;http://www.sparknotes.com/lit/huckfinn</a:t>
            </a:r>
          </a:p>
          <a:p>
            <a:endParaRPr lang="en-US" sz="1700" dirty="0" smtClean="0"/>
          </a:p>
          <a:p>
            <a:endParaRPr lang="en-US" sz="1700" dirty="0" smtClean="0"/>
          </a:p>
          <a:p>
            <a:endParaRPr lang="en-US" sz="1700" dirty="0"/>
          </a:p>
        </p:txBody>
      </p:sp>
      <p:pic>
        <p:nvPicPr>
          <p:cNvPr id="4" name="sources.wav">
            <a:hlinkClick r:id="" action="ppaction://media"/>
          </p:cNvPr>
          <p:cNvPicPr>
            <a:picLocks noRot="1" noChangeAspect="1"/>
          </p:cNvPicPr>
          <p:nvPr>
            <a:wavAudioFile r:embed="rId1" name="sources.wav"/>
          </p:nvPr>
        </p:nvPicPr>
        <p:blipFill>
          <a:blip r:embed="rId3" cstate="print"/>
          <a:stretch>
            <a:fillRect/>
          </a:stretch>
        </p:blipFill>
        <p:spPr>
          <a:xfrm>
            <a:off x="228600" y="640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inya Nouvelle" pitchFamily="2" charset="0"/>
              </a:rPr>
              <a:t>Sources-2</a:t>
            </a:r>
            <a:endParaRPr lang="en-US" dirty="0">
              <a:latin typeface="Minya Nouvell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700" dirty="0" smtClean="0"/>
              <a:t>"</a:t>
            </a:r>
            <a:r>
              <a:rPr lang="en-US" sz="1700" dirty="0" err="1" smtClean="0"/>
              <a:t>SparkNotes</a:t>
            </a:r>
            <a:r>
              <a:rPr lang="en-US" sz="1700" dirty="0" smtClean="0"/>
              <a:t>: The Adventures of Huckleberry Finn: Analysis of Major Characters." </a:t>
            </a:r>
            <a:r>
              <a:rPr lang="en-US" sz="1700" i="1" dirty="0" err="1" smtClean="0"/>
              <a:t>SparkNotes</a:t>
            </a:r>
            <a:r>
              <a:rPr lang="en-US" sz="1700" i="1" dirty="0" smtClean="0"/>
              <a:t>: Today's Most Popular Study Guides</a:t>
            </a:r>
            <a:r>
              <a:rPr lang="en-US" sz="1700" dirty="0" smtClean="0"/>
              <a:t>. </a:t>
            </a:r>
            <a:r>
              <a:rPr lang="en-US" sz="1700" dirty="0" err="1" smtClean="0"/>
              <a:t>SparkNotes</a:t>
            </a:r>
            <a:r>
              <a:rPr lang="en-US" sz="1700" dirty="0" smtClean="0"/>
              <a:t>, 1 Jan. 2011. Web. 18 Jan. 2012. &lt;http://www.sparknotes.com/lit/huckfinn/canalysis</a:t>
            </a:r>
          </a:p>
          <a:p>
            <a:r>
              <a:rPr lang="en-US" sz="1700" dirty="0" smtClean="0"/>
              <a:t>Twain, Mark. "Chapter II." </a:t>
            </a:r>
            <a:r>
              <a:rPr lang="en-US" sz="1700" i="1" dirty="0" smtClean="0"/>
              <a:t>Adventures of Huckleberry Finn</a:t>
            </a:r>
            <a:r>
              <a:rPr lang="en-US" sz="1700" dirty="0" smtClean="0"/>
              <a:t>. Austin: Holt Rinehart Winston, 1995. 7. Print.</a:t>
            </a:r>
          </a:p>
          <a:p>
            <a:r>
              <a:rPr lang="en-US" sz="1700" dirty="0" smtClean="0"/>
              <a:t>Twain, Mark. "Chapter III." </a:t>
            </a:r>
            <a:r>
              <a:rPr lang="en-US" sz="1700" i="1" dirty="0" smtClean="0"/>
              <a:t>Adventures of Huckleberry Finn</a:t>
            </a:r>
            <a:r>
              <a:rPr lang="en-US" sz="1700" dirty="0" smtClean="0"/>
              <a:t>. Austin: Holt Rinehart Winston, 1995. 12. Print.</a:t>
            </a:r>
          </a:p>
          <a:p>
            <a:r>
              <a:rPr lang="en-US" sz="1700" dirty="0" smtClean="0"/>
              <a:t>Twain, Mark. "Chapter XIII." </a:t>
            </a:r>
            <a:r>
              <a:rPr lang="en-US" sz="1700" i="1" dirty="0" smtClean="0"/>
              <a:t>Adventures of Huckleberry Finn</a:t>
            </a:r>
            <a:r>
              <a:rPr lang="en-US" sz="1700" dirty="0" smtClean="0"/>
              <a:t>. Winston: Holt Rinehart, 1995. 72. Print.</a:t>
            </a:r>
          </a:p>
          <a:p>
            <a:r>
              <a:rPr lang="en-US" sz="1700" dirty="0" smtClean="0"/>
              <a:t>Twain, Mark. "Chapter XXXIV." </a:t>
            </a:r>
            <a:r>
              <a:rPr lang="en-US" sz="1700" i="1" dirty="0" smtClean="0"/>
              <a:t>Adventures of Huckleberry Finn</a:t>
            </a:r>
            <a:r>
              <a:rPr lang="en-US" sz="1700" dirty="0" smtClean="0"/>
              <a:t>. Austin: Holt Rinehart Winston, 1995. 234. Print.</a:t>
            </a:r>
          </a:p>
          <a:p>
            <a:r>
              <a:rPr lang="en-US" sz="1700" dirty="0" smtClean="0"/>
              <a:t> Twain, Mark. "Chapter XXXV." </a:t>
            </a:r>
            <a:r>
              <a:rPr lang="en-US" sz="1700" i="1" dirty="0" smtClean="0"/>
              <a:t>Adventures of Huckleberry Finn</a:t>
            </a:r>
            <a:r>
              <a:rPr lang="en-US" sz="1700" dirty="0" smtClean="0"/>
              <a:t>. Austin: Holt Rinehart Winston, 1995. 240. Print.</a:t>
            </a:r>
          </a:p>
          <a:p>
            <a:endParaRPr lang="en-US" sz="1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inya Nouvelle" pitchFamily="2" charset="0"/>
              </a:rPr>
              <a:t>Intellectual Themes</a:t>
            </a:r>
            <a:endParaRPr lang="en-US" dirty="0">
              <a:latin typeface="Minya Nouvell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inya Nouvelle" pitchFamily="2" charset="0"/>
              </a:rPr>
              <a:t>Common Sense can do more than book sense.</a:t>
            </a:r>
          </a:p>
          <a:p>
            <a:r>
              <a:rPr lang="en-US" dirty="0" smtClean="0">
                <a:latin typeface="Minya Nouvelle" pitchFamily="2" charset="0"/>
              </a:rPr>
              <a:t>What doesn’t kill you, makes you stronger.</a:t>
            </a:r>
          </a:p>
          <a:p>
            <a:r>
              <a:rPr lang="en-US" dirty="0" smtClean="0">
                <a:latin typeface="Minya Nouvelle" pitchFamily="2" charset="0"/>
              </a:rPr>
              <a:t>You can’t trust what you read. </a:t>
            </a:r>
            <a:endParaRPr lang="en-US" dirty="0">
              <a:latin typeface="Minya Nouvelle" pitchFamily="2" charset="0"/>
            </a:endParaRPr>
          </a:p>
        </p:txBody>
      </p:sp>
      <p:pic>
        <p:nvPicPr>
          <p:cNvPr id="8" name="Intellectual Thmees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" y="6400800"/>
            <a:ext cx="304800" cy="304800"/>
          </a:xfrm>
          <a:prstGeom prst="rect">
            <a:avLst/>
          </a:prstGeom>
        </p:spPr>
      </p:pic>
      <p:pic>
        <p:nvPicPr>
          <p:cNvPr id="9" name="Examples of Intellectual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152400" y="640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9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98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59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Minya Nouvelle" pitchFamily="2" charset="0"/>
              </a:rPr>
              <a:t>Common Sense can do more than book sense.</a:t>
            </a:r>
            <a:endParaRPr lang="en-US" dirty="0">
              <a:latin typeface="Minya Nouvell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Minya Nouvelle" pitchFamily="2" charset="0"/>
              </a:rPr>
              <a:t>Floating body was a woman because women float face-up while men float face-down. p12</a:t>
            </a:r>
          </a:p>
          <a:p>
            <a:r>
              <a:rPr lang="en-US" sz="2800" dirty="0" smtClean="0">
                <a:latin typeface="Minya Nouvelle" pitchFamily="2" charset="0"/>
              </a:rPr>
              <a:t>Huck blew his cover because he didn’t know how to tread needles and throw like a girl. p72</a:t>
            </a:r>
          </a:p>
          <a:p>
            <a:r>
              <a:rPr lang="en-US" sz="2800" dirty="0" smtClean="0">
                <a:latin typeface="Minya Nouvelle" pitchFamily="2" charset="0"/>
              </a:rPr>
              <a:t>Traveled at night to avoid being seen and questioned about Jim.</a:t>
            </a:r>
            <a:endParaRPr lang="en-US" sz="2800" dirty="0">
              <a:latin typeface="Minya Nouvelle" pitchFamily="2" charset="0"/>
            </a:endParaRPr>
          </a:p>
        </p:txBody>
      </p:sp>
      <p:pic>
        <p:nvPicPr>
          <p:cNvPr id="4" name="Picture 3" descr="Huck like a girl.jpg"/>
          <p:cNvPicPr>
            <a:picLocks noChangeAspect="1"/>
          </p:cNvPicPr>
          <p:nvPr/>
        </p:nvPicPr>
        <p:blipFill>
          <a:blip r:embed="rId4" cstate="print"/>
          <a:srcRect t="27778" r="53027"/>
          <a:stretch>
            <a:fillRect/>
          </a:stretch>
        </p:blipFill>
        <p:spPr>
          <a:xfrm>
            <a:off x="5867400" y="4191000"/>
            <a:ext cx="1219200" cy="1761067"/>
          </a:xfrm>
          <a:prstGeom prst="rect">
            <a:avLst/>
          </a:prstGeom>
        </p:spPr>
      </p:pic>
      <p:pic>
        <p:nvPicPr>
          <p:cNvPr id="9" name="Commone Sense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28600" y="6400800"/>
            <a:ext cx="304800" cy="304800"/>
          </a:xfrm>
          <a:prstGeom prst="rect">
            <a:avLst/>
          </a:prstGeom>
        </p:spPr>
      </p:pic>
      <p:pic>
        <p:nvPicPr>
          <p:cNvPr id="10" name="Examples of common sense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228600" y="640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9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97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829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Minya Nouvelle" pitchFamily="2" charset="0"/>
              </a:rPr>
              <a:t>What doesn’t kill you, makes you stronger.</a:t>
            </a:r>
            <a:endParaRPr lang="en-US" dirty="0">
              <a:latin typeface="Minya Nouvell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696200" cy="40687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Minya Nouvelle" pitchFamily="2" charset="0"/>
              </a:rPr>
              <a:t>They learned how to hide better by living on the island while people were looking for them.</a:t>
            </a:r>
          </a:p>
          <a:p>
            <a:r>
              <a:rPr lang="en-US" sz="2800" dirty="0" smtClean="0">
                <a:latin typeface="Minya Nouvelle" pitchFamily="2" charset="0"/>
              </a:rPr>
              <a:t>Living with the Grangerford’s let them understand how people live.</a:t>
            </a:r>
          </a:p>
          <a:p>
            <a:r>
              <a:rPr lang="en-US" sz="2800" dirty="0" smtClean="0">
                <a:latin typeface="Minya Nouvelle" pitchFamily="2" charset="0"/>
              </a:rPr>
              <a:t>Scamming people while with the king and the duke helped get them out of trouble later.</a:t>
            </a:r>
            <a:endParaRPr lang="en-US" sz="2800" dirty="0">
              <a:latin typeface="Minya Nouvelle" pitchFamily="2" charset="0"/>
            </a:endParaRPr>
          </a:p>
        </p:txBody>
      </p:sp>
      <p:pic>
        <p:nvPicPr>
          <p:cNvPr id="5" name="Picture 4" descr="Huck King Duke Ji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0400" y="4876800"/>
            <a:ext cx="2514600" cy="1663303"/>
          </a:xfrm>
          <a:prstGeom prst="rect">
            <a:avLst/>
          </a:prstGeom>
        </p:spPr>
      </p:pic>
      <p:pic>
        <p:nvPicPr>
          <p:cNvPr id="10" name="What doesn't kill you, makes you stronger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152400" y="6400800"/>
            <a:ext cx="304800" cy="304800"/>
          </a:xfrm>
          <a:prstGeom prst="rect">
            <a:avLst/>
          </a:prstGeom>
        </p:spPr>
      </p:pic>
      <p:pic>
        <p:nvPicPr>
          <p:cNvPr id="11" name="Examples of what doesn't kill you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1524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8" presetClass="entr" presetSubtype="0" ac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748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774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inya Nouvelle" pitchFamily="2" charset="0"/>
              </a:rPr>
              <a:t>You can’t trust what you read.</a:t>
            </a:r>
            <a:endParaRPr lang="en-US" dirty="0">
              <a:latin typeface="Minya Nouvell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Minya Nouvelle" pitchFamily="2" charset="0"/>
              </a:rPr>
              <a:t>Tom was influenced by:</a:t>
            </a:r>
          </a:p>
          <a:p>
            <a:pPr lvl="1">
              <a:buBlip>
                <a:blip r:embed="rId4"/>
              </a:buBlip>
            </a:pPr>
            <a:r>
              <a:rPr lang="en-US" dirty="0" smtClean="0">
                <a:latin typeface="Minya Nouvelle" pitchFamily="2" charset="0"/>
              </a:rPr>
              <a:t>Bizarre fiction stories p240</a:t>
            </a:r>
          </a:p>
          <a:p>
            <a:pPr lvl="1">
              <a:buBlip>
                <a:blip r:embed="rId4"/>
              </a:buBlip>
            </a:pPr>
            <a:r>
              <a:rPr lang="en-US" dirty="0" smtClean="0">
                <a:latin typeface="Minya Nouvelle" pitchFamily="2" charset="0"/>
              </a:rPr>
              <a:t>Sunday school teacher</a:t>
            </a:r>
          </a:p>
          <a:p>
            <a:pPr lvl="1">
              <a:buBlip>
                <a:blip r:embed="rId4"/>
              </a:buBlip>
            </a:pPr>
            <a:r>
              <a:rPr lang="en-US" dirty="0" smtClean="0">
                <a:latin typeface="Minya Nouvelle" pitchFamily="2" charset="0"/>
              </a:rPr>
              <a:t>Imagination</a:t>
            </a:r>
          </a:p>
        </p:txBody>
      </p:sp>
      <p:pic>
        <p:nvPicPr>
          <p:cNvPr id="4" name="Picture 3" descr="books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29400" y="1981200"/>
            <a:ext cx="1016000" cy="774700"/>
          </a:xfrm>
          <a:prstGeom prst="rect">
            <a:avLst/>
          </a:prstGeom>
        </p:spPr>
      </p:pic>
      <p:pic>
        <p:nvPicPr>
          <p:cNvPr id="1026" name="Picture 2" descr="C:\Users\Billie\AppData\Local\Microsoft\Windows\Temporary Internet Files\Content.IE5\TO31IS6E\MC900397316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81588" y="3608388"/>
            <a:ext cx="1801812" cy="1817687"/>
          </a:xfrm>
          <a:prstGeom prst="rect">
            <a:avLst/>
          </a:prstGeom>
          <a:noFill/>
        </p:spPr>
      </p:pic>
      <p:pic>
        <p:nvPicPr>
          <p:cNvPr id="1031" name="Picture 7" descr="C:\Users\Billie\AppData\Local\Microsoft\Windows\Temporary Internet Files\Content.IE5\RV8X5YCG\MC900056146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0700" y="4216400"/>
            <a:ext cx="1795463" cy="1438275"/>
          </a:xfrm>
          <a:prstGeom prst="rect">
            <a:avLst/>
          </a:prstGeom>
          <a:noFill/>
        </p:spPr>
      </p:pic>
      <p:pic>
        <p:nvPicPr>
          <p:cNvPr id="9" name="you cant trust what you read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228600" y="6553200"/>
            <a:ext cx="304800" cy="304800"/>
          </a:xfrm>
          <a:prstGeom prst="rect">
            <a:avLst/>
          </a:prstGeom>
        </p:spPr>
      </p:pic>
      <p:pic>
        <p:nvPicPr>
          <p:cNvPr id="11" name="Examples of cant trust what you read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2286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3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237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943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7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7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7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inya Nouvelle" pitchFamily="2" charset="0"/>
              </a:rPr>
              <a:t>Moral Themes</a:t>
            </a:r>
            <a:endParaRPr lang="en-US" dirty="0">
              <a:latin typeface="Minya Nouvell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inya Nouvelle" pitchFamily="2" charset="0"/>
              </a:rPr>
              <a:t>Conscience Counts</a:t>
            </a:r>
          </a:p>
          <a:p>
            <a:r>
              <a:rPr lang="en-US" dirty="0" smtClean="0">
                <a:latin typeface="Minya Nouvelle" pitchFamily="2" charset="0"/>
              </a:rPr>
              <a:t>The right way isn’t always the most fun.</a:t>
            </a:r>
          </a:p>
          <a:p>
            <a:r>
              <a:rPr lang="en-US" dirty="0" smtClean="0">
                <a:latin typeface="Minya Nouvelle" pitchFamily="2" charset="0"/>
              </a:rPr>
              <a:t>Can’t forget what you already know.</a:t>
            </a:r>
            <a:endParaRPr lang="en-US" dirty="0">
              <a:latin typeface="Minya Nouvelle" pitchFamily="2" charset="0"/>
            </a:endParaRPr>
          </a:p>
        </p:txBody>
      </p:sp>
      <p:pic>
        <p:nvPicPr>
          <p:cNvPr id="4" name="Moral themes.wav">
            <a:hlinkClick r:id="" action="ppaction://media"/>
          </p:cNvPr>
          <p:cNvPicPr>
            <a:picLocks noRot="1" noChangeAspect="1"/>
          </p:cNvPicPr>
          <p:nvPr>
            <a:wavAudioFile r:embed="rId1" name="Moral themes.wav"/>
          </p:nvPr>
        </p:nvPicPr>
        <p:blipFill>
          <a:blip r:embed="rId4" cstate="print"/>
          <a:stretch>
            <a:fillRect/>
          </a:stretch>
        </p:blipFill>
        <p:spPr>
          <a:xfrm>
            <a:off x="228600" y="6553200"/>
            <a:ext cx="304800" cy="304800"/>
          </a:xfrm>
          <a:prstGeom prst="rect">
            <a:avLst/>
          </a:prstGeom>
        </p:spPr>
      </p:pic>
      <p:pic>
        <p:nvPicPr>
          <p:cNvPr id="5" name="ex. moral theme.wav">
            <a:hlinkClick r:id="" action="ppaction://media"/>
          </p:cNvPr>
          <p:cNvPicPr>
            <a:picLocks noRot="1" noChangeAspect="1"/>
          </p:cNvPicPr>
          <p:nvPr>
            <a:wavAudioFile r:embed="rId2" name="ex. moral theme.wav"/>
          </p:nvPr>
        </p:nvPicPr>
        <p:blipFill>
          <a:blip r:embed="rId5" cstate="print"/>
          <a:stretch>
            <a:fillRect/>
          </a:stretch>
        </p:blipFill>
        <p:spPr>
          <a:xfrm>
            <a:off x="2286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1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70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100000"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inya Nouvelle" pitchFamily="2" charset="0"/>
              </a:rPr>
              <a:t>Conscience Counts</a:t>
            </a:r>
            <a:endParaRPr lang="en-US" dirty="0">
              <a:latin typeface="Minya Nouvell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inya Nouvelle" pitchFamily="2" charset="0"/>
              </a:rPr>
              <a:t>Deciding between turning Jim in or staying with him to keep him happy.</a:t>
            </a:r>
          </a:p>
          <a:p>
            <a:r>
              <a:rPr lang="en-US" dirty="0" smtClean="0">
                <a:latin typeface="Minya Nouvelle" pitchFamily="2" charset="0"/>
              </a:rPr>
              <a:t>While on his own, he makes his own conclusions about life.</a:t>
            </a:r>
          </a:p>
        </p:txBody>
      </p:sp>
      <p:pic>
        <p:nvPicPr>
          <p:cNvPr id="4" name="consciece counnts.wav">
            <a:hlinkClick r:id="" action="ppaction://media"/>
          </p:cNvPr>
          <p:cNvPicPr>
            <a:picLocks noRot="1" noChangeAspect="1"/>
          </p:cNvPicPr>
          <p:nvPr>
            <a:wavAudioFile r:embed="rId1" name="consciece counnts.wav"/>
          </p:nvPr>
        </p:nvPicPr>
        <p:blipFill>
          <a:blip r:embed="rId4" cstate="print"/>
          <a:stretch>
            <a:fillRect/>
          </a:stretch>
        </p:blipFill>
        <p:spPr>
          <a:xfrm>
            <a:off x="152400" y="6400800"/>
            <a:ext cx="304800" cy="304800"/>
          </a:xfrm>
          <a:prstGeom prst="rect">
            <a:avLst/>
          </a:prstGeom>
        </p:spPr>
      </p:pic>
      <p:pic>
        <p:nvPicPr>
          <p:cNvPr id="5" name="concience counts 2.wav">
            <a:hlinkClick r:id="" action="ppaction://media"/>
          </p:cNvPr>
          <p:cNvPicPr>
            <a:picLocks noRot="1" noChangeAspect="1"/>
          </p:cNvPicPr>
          <p:nvPr>
            <a:wavAudioFile r:embed="rId2" name="concience counts 2.wav"/>
          </p:nvPr>
        </p:nvPicPr>
        <p:blipFill>
          <a:blip r:embed="rId5" cstate="print"/>
          <a:stretch>
            <a:fillRect/>
          </a:stretch>
        </p:blipFill>
        <p:spPr>
          <a:xfrm>
            <a:off x="228600" y="640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1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90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100000"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Minya Nouvelle" pitchFamily="2" charset="0"/>
              </a:rPr>
              <a:t>The right way isn’t always the most fun.</a:t>
            </a:r>
            <a:endParaRPr lang="en-US" dirty="0">
              <a:latin typeface="Minya Nouvell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inya Nouvelle" pitchFamily="2" charset="0"/>
              </a:rPr>
              <a:t>Tom’s plan for helping Jim escape from the slew at the Grangerford’s. p234</a:t>
            </a:r>
          </a:p>
          <a:p>
            <a:r>
              <a:rPr lang="en-US" dirty="0" smtClean="0">
                <a:latin typeface="Minya Nouvelle" pitchFamily="2" charset="0"/>
              </a:rPr>
              <a:t>Oath for the gang to stick to the rules otherwise you’d have to kill your family. p7</a:t>
            </a:r>
            <a:endParaRPr lang="en-US" dirty="0">
              <a:latin typeface="Minya Nouvelle" pitchFamily="2" charset="0"/>
            </a:endParaRPr>
          </a:p>
        </p:txBody>
      </p:sp>
      <p:pic>
        <p:nvPicPr>
          <p:cNvPr id="4" name="Picture 3" descr="Tom's Ga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6600" y="3886200"/>
            <a:ext cx="3052563" cy="2124075"/>
          </a:xfrm>
          <a:prstGeom prst="rect">
            <a:avLst/>
          </a:prstGeom>
        </p:spPr>
      </p:pic>
      <p:pic>
        <p:nvPicPr>
          <p:cNvPr id="5" name="the right way.wav">
            <a:hlinkClick r:id="" action="ppaction://media"/>
          </p:cNvPr>
          <p:cNvPicPr>
            <a:picLocks noRot="1" noChangeAspect="1"/>
          </p:cNvPicPr>
          <p:nvPr>
            <a:wavAudioFile r:embed="rId1" name="the right way.wav"/>
          </p:nvPr>
        </p:nvPicPr>
        <p:blipFill>
          <a:blip r:embed="rId5" cstate="print"/>
          <a:stretch>
            <a:fillRect/>
          </a:stretch>
        </p:blipFill>
        <p:spPr>
          <a:xfrm>
            <a:off x="152400" y="6553200"/>
            <a:ext cx="304800" cy="304800"/>
          </a:xfrm>
          <a:prstGeom prst="rect">
            <a:avLst/>
          </a:prstGeom>
        </p:spPr>
      </p:pic>
      <p:pic>
        <p:nvPicPr>
          <p:cNvPr id="6" name="the right way 2.wav">
            <a:hlinkClick r:id="" action="ppaction://media"/>
          </p:cNvPr>
          <p:cNvPicPr>
            <a:picLocks noRot="1" noChangeAspect="1"/>
          </p:cNvPicPr>
          <p:nvPr>
            <a:wavAudioFile r:embed="rId2" name="the right way 2.wav"/>
          </p:nvPr>
        </p:nvPicPr>
        <p:blipFill>
          <a:blip r:embed="rId6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1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025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100000"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Minya Nouvelle" pitchFamily="2" charset="0"/>
              </a:rPr>
              <a:t>Can’t forget what you already know.</a:t>
            </a:r>
            <a:endParaRPr lang="en-US" dirty="0">
              <a:latin typeface="Minya Nouvell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r>
              <a:rPr lang="en-US" dirty="0" smtClean="0">
                <a:latin typeface="Minya Nouvelle" pitchFamily="2" charset="0"/>
              </a:rPr>
              <a:t>Jim knew he needed to stay with Tom when he got shot in the calf. p275</a:t>
            </a:r>
            <a:endParaRPr lang="en-US" dirty="0">
              <a:latin typeface="Minya Nouvelle" pitchFamily="2" charset="0"/>
            </a:endParaRPr>
          </a:p>
        </p:txBody>
      </p:sp>
      <p:pic>
        <p:nvPicPr>
          <p:cNvPr id="4" name="cant forget.wav">
            <a:hlinkClick r:id="" action="ppaction://media"/>
          </p:cNvPr>
          <p:cNvPicPr>
            <a:picLocks noRot="1" noChangeAspect="1"/>
          </p:cNvPicPr>
          <p:nvPr>
            <a:wavAudioFile r:embed="rId1" name="cant forget.wav"/>
          </p:nvPr>
        </p:nvPicPr>
        <p:blipFill>
          <a:blip r:embed="rId4" cstate="print"/>
          <a:stretch>
            <a:fillRect/>
          </a:stretch>
        </p:blipFill>
        <p:spPr>
          <a:xfrm>
            <a:off x="228600" y="6324600"/>
            <a:ext cx="304800" cy="304800"/>
          </a:xfrm>
          <a:prstGeom prst="rect">
            <a:avLst/>
          </a:prstGeom>
        </p:spPr>
      </p:pic>
      <p:pic>
        <p:nvPicPr>
          <p:cNvPr id="5" name="cant forget 2.wav">
            <a:hlinkClick r:id="" action="ppaction://media"/>
          </p:cNvPr>
          <p:cNvPicPr>
            <a:picLocks noRot="1" noChangeAspect="1"/>
          </p:cNvPicPr>
          <p:nvPr>
            <a:wavAudioFile r:embed="rId2" name="cant forget 2.wav"/>
          </p:nvPr>
        </p:nvPicPr>
        <p:blipFill>
          <a:blip r:embed="rId5" cstate="print"/>
          <a:stretch>
            <a:fillRect/>
          </a:stretch>
        </p:blipFill>
        <p:spPr>
          <a:xfrm>
            <a:off x="2286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751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2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10000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670</Words>
  <Application>Microsoft Office PowerPoint</Application>
  <PresentationFormat>On-screen Show (4:3)</PresentationFormat>
  <Paragraphs>47</Paragraphs>
  <Slides>11</Slides>
  <Notes>1</Notes>
  <HiddenSlides>0</HiddenSlides>
  <MMClips>18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Themes for Huckleberry Finn </vt:lpstr>
      <vt:lpstr>Intellectual Themes</vt:lpstr>
      <vt:lpstr>Common Sense can do more than book sense.</vt:lpstr>
      <vt:lpstr>What doesn’t kill you, makes you stronger.</vt:lpstr>
      <vt:lpstr>You can’t trust what you read.</vt:lpstr>
      <vt:lpstr>Moral Themes</vt:lpstr>
      <vt:lpstr>Conscience Counts</vt:lpstr>
      <vt:lpstr>The right way isn’t always the most fun.</vt:lpstr>
      <vt:lpstr>Can’t forget what you already know.</vt:lpstr>
      <vt:lpstr>Sources</vt:lpstr>
      <vt:lpstr>Sources-2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Themes for Huckleberry Finn</dc:title>
  <dc:creator>Billie</dc:creator>
  <cp:lastModifiedBy> </cp:lastModifiedBy>
  <cp:revision>54</cp:revision>
  <dcterms:created xsi:type="dcterms:W3CDTF">2012-01-19T04:58:25Z</dcterms:created>
  <dcterms:modified xsi:type="dcterms:W3CDTF">2012-01-23T17:17:44Z</dcterms:modified>
</cp:coreProperties>
</file>